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779838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1749795"/>
            <a:ext cx="3212862" cy="3722335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5615678"/>
            <a:ext cx="2834879" cy="2581379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1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569240"/>
            <a:ext cx="815028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569240"/>
            <a:ext cx="2397835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4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2665532"/>
            <a:ext cx="3260110" cy="4447496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7155103"/>
            <a:ext cx="3260110" cy="233883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2846200"/>
            <a:ext cx="1606431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2846200"/>
            <a:ext cx="1606431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569242"/>
            <a:ext cx="326011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2620980"/>
            <a:ext cx="1599048" cy="128450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3905482"/>
            <a:ext cx="1599048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2620980"/>
            <a:ext cx="1606923" cy="128450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3905482"/>
            <a:ext cx="1606923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712788"/>
            <a:ext cx="1219096" cy="2494756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1539425"/>
            <a:ext cx="1913543" cy="7598117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3207544"/>
            <a:ext cx="1219096" cy="5942372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712788"/>
            <a:ext cx="1219096" cy="2494756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1539425"/>
            <a:ext cx="1913543" cy="7598117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3207544"/>
            <a:ext cx="1219096" cy="5942372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569242"/>
            <a:ext cx="326011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2846200"/>
            <a:ext cx="326011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9909729"/>
            <a:ext cx="85046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43A1B-20EC-4838-B07D-C0B9E8CA1FB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9909729"/>
            <a:ext cx="127569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9909729"/>
            <a:ext cx="85046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C9ED-12F5-4CBD-958D-956DCB96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6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041B8A-101D-4E4F-9C60-58A9877142AF}"/>
              </a:ext>
            </a:extLst>
          </p:cNvPr>
          <p:cNvSpPr/>
          <p:nvPr/>
        </p:nvSpPr>
        <p:spPr>
          <a:xfrm>
            <a:off x="0" y="-1"/>
            <a:ext cx="3779838" cy="10691813"/>
          </a:xfrm>
          <a:prstGeom prst="rect">
            <a:avLst/>
          </a:prstGeom>
          <a:gradFill flip="none" rotWithShape="1">
            <a:gsLst>
              <a:gs pos="100000">
                <a:srgbClr val="0D1134"/>
              </a:gs>
              <a:gs pos="0">
                <a:srgbClr val="0073AB"/>
              </a:gs>
            </a:gsLst>
            <a:lin ang="180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F53BD77-B861-4BA6-962F-11B692BAA9CA}"/>
              </a:ext>
            </a:extLst>
          </p:cNvPr>
          <p:cNvSpPr/>
          <p:nvPr/>
        </p:nvSpPr>
        <p:spPr>
          <a:xfrm>
            <a:off x="0" y="3833809"/>
            <a:ext cx="3779838" cy="6858003"/>
          </a:xfrm>
          <a:custGeom>
            <a:avLst/>
            <a:gdLst>
              <a:gd name="connsiteX0" fmla="*/ 0 w 3779838"/>
              <a:gd name="connsiteY0" fmla="*/ 0 h 6858003"/>
              <a:gd name="connsiteX1" fmla="*/ 243526 w 3779838"/>
              <a:gd name="connsiteY1" fmla="*/ 0 h 6858003"/>
              <a:gd name="connsiteX2" fmla="*/ 243526 w 3779838"/>
              <a:gd name="connsiteY2" fmla="*/ 241070 h 6858003"/>
              <a:gd name="connsiteX3" fmla="*/ 241070 w 3779838"/>
              <a:gd name="connsiteY3" fmla="*/ 241070 h 6858003"/>
              <a:gd name="connsiteX4" fmla="*/ 241070 w 3779838"/>
              <a:gd name="connsiteY4" fmla="*/ 6195870 h 6858003"/>
              <a:gd name="connsiteX5" fmla="*/ 259237 w 3779838"/>
              <a:gd name="connsiteY5" fmla="*/ 6194043 h 6858003"/>
              <a:gd name="connsiteX6" fmla="*/ 942843 w 3779838"/>
              <a:gd name="connsiteY6" fmla="*/ 6165377 h 6858003"/>
              <a:gd name="connsiteX7" fmla="*/ 2377004 w 3779838"/>
              <a:gd name="connsiteY7" fmla="*/ 6402880 h 6858003"/>
              <a:gd name="connsiteX8" fmla="*/ 2377004 w 3779838"/>
              <a:gd name="connsiteY8" fmla="*/ 6616932 h 6858003"/>
              <a:gd name="connsiteX9" fmla="*/ 3779838 w 3779838"/>
              <a:gd name="connsiteY9" fmla="*/ 6616932 h 6858003"/>
              <a:gd name="connsiteX10" fmla="*/ 3779838 w 3779838"/>
              <a:gd name="connsiteY10" fmla="*/ 6858001 h 6858003"/>
              <a:gd name="connsiteX11" fmla="*/ 241070 w 3779838"/>
              <a:gd name="connsiteY11" fmla="*/ 6858001 h 6858003"/>
              <a:gd name="connsiteX12" fmla="*/ 241070 w 3779838"/>
              <a:gd name="connsiteY12" fmla="*/ 6858003 h 6858003"/>
              <a:gd name="connsiteX13" fmla="*/ 1 w 3779838"/>
              <a:gd name="connsiteY13" fmla="*/ 6858003 h 6858003"/>
              <a:gd name="connsiteX14" fmla="*/ 1 w 3779838"/>
              <a:gd name="connsiteY14" fmla="*/ 5735638 h 6858003"/>
              <a:gd name="connsiteX15" fmla="*/ 0 w 3779838"/>
              <a:gd name="connsiteY15" fmla="*/ 5735638 h 6858003"/>
              <a:gd name="connsiteX16" fmla="*/ 0 w 3779838"/>
              <a:gd name="connsiteY16" fmla="*/ 241070 h 6858003"/>
              <a:gd name="connsiteX17" fmla="*/ 0 w 3779838"/>
              <a:gd name="connsiteY17" fmla="*/ 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79838" h="6858003">
                <a:moveTo>
                  <a:pt x="0" y="0"/>
                </a:moveTo>
                <a:lnTo>
                  <a:pt x="243526" y="0"/>
                </a:lnTo>
                <a:lnTo>
                  <a:pt x="243526" y="241070"/>
                </a:lnTo>
                <a:lnTo>
                  <a:pt x="241070" y="241070"/>
                </a:lnTo>
                <a:lnTo>
                  <a:pt x="241070" y="6195870"/>
                </a:lnTo>
                <a:lnTo>
                  <a:pt x="259237" y="6194043"/>
                </a:lnTo>
                <a:cubicBezTo>
                  <a:pt x="462448" y="6175761"/>
                  <a:pt x="695323" y="6165377"/>
                  <a:pt x="942843" y="6165377"/>
                </a:cubicBezTo>
                <a:cubicBezTo>
                  <a:pt x="1734908" y="6165377"/>
                  <a:pt x="2377004" y="6271711"/>
                  <a:pt x="2377004" y="6402880"/>
                </a:cubicBezTo>
                <a:lnTo>
                  <a:pt x="2377004" y="6616932"/>
                </a:lnTo>
                <a:lnTo>
                  <a:pt x="3779838" y="6616932"/>
                </a:lnTo>
                <a:lnTo>
                  <a:pt x="3779838" y="6858001"/>
                </a:lnTo>
                <a:lnTo>
                  <a:pt x="241070" y="6858001"/>
                </a:lnTo>
                <a:lnTo>
                  <a:pt x="241070" y="6858003"/>
                </a:lnTo>
                <a:lnTo>
                  <a:pt x="1" y="6858003"/>
                </a:lnTo>
                <a:lnTo>
                  <a:pt x="1" y="5735638"/>
                </a:lnTo>
                <a:lnTo>
                  <a:pt x="0" y="5735638"/>
                </a:lnTo>
                <a:lnTo>
                  <a:pt x="0" y="2410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F3727-2753-4588-9F63-65A351F24D79}"/>
              </a:ext>
            </a:extLst>
          </p:cNvPr>
          <p:cNvSpPr/>
          <p:nvPr/>
        </p:nvSpPr>
        <p:spPr>
          <a:xfrm>
            <a:off x="0" y="0"/>
            <a:ext cx="243376" cy="3833809"/>
          </a:xfrm>
          <a:prstGeom prst="rect">
            <a:avLst/>
          </a:prstGeom>
          <a:solidFill>
            <a:srgbClr val="FB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243265-6F9F-41E2-ADC8-A682AEFDCA1F}"/>
              </a:ext>
            </a:extLst>
          </p:cNvPr>
          <p:cNvSpPr/>
          <p:nvPr/>
        </p:nvSpPr>
        <p:spPr>
          <a:xfrm rot="5400000">
            <a:off x="1774622" y="-1774625"/>
            <a:ext cx="230591" cy="3779840"/>
          </a:xfrm>
          <a:prstGeom prst="rect">
            <a:avLst/>
          </a:prstGeom>
          <a:solidFill>
            <a:srgbClr val="FB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893A41-0902-4168-B5CB-117AAF9E8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77" y="373462"/>
            <a:ext cx="493765" cy="4172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5A8749-1057-4F72-B836-B7EC93E4A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6" y="10074072"/>
            <a:ext cx="1889919" cy="3144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8A73403-2678-45D6-AB27-E2B699C88D35}"/>
              </a:ext>
            </a:extLst>
          </p:cNvPr>
          <p:cNvSpPr txBox="1"/>
          <p:nvPr/>
        </p:nvSpPr>
        <p:spPr>
          <a:xfrm>
            <a:off x="1416374" y="981101"/>
            <a:ext cx="216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Join our family today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E646CD-5A9E-4CDC-97ED-433AF5C28658}"/>
              </a:ext>
            </a:extLst>
          </p:cNvPr>
          <p:cNvSpPr txBox="1"/>
          <p:nvPr/>
        </p:nvSpPr>
        <p:spPr>
          <a:xfrm>
            <a:off x="505943" y="1406479"/>
            <a:ext cx="276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IGW, we do things differently. We are part of the international BMT group while remaining a close family. All family members keep their focus on what really matters, delivering high-end solutions for our customers. We really are stronger together!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C2B2B4-A77D-4D4F-BB50-82BA2BED7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6" y="252670"/>
            <a:ext cx="1425821" cy="133458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EE292A-52C8-42E0-AE2F-5583FE1CD2ED}"/>
              </a:ext>
            </a:extLst>
          </p:cNvPr>
          <p:cNvCxnSpPr/>
          <p:nvPr/>
        </p:nvCxnSpPr>
        <p:spPr>
          <a:xfrm>
            <a:off x="964406" y="2196860"/>
            <a:ext cx="19800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5EB2388-08FC-40AC-96F0-C121ECADACA0}"/>
              </a:ext>
            </a:extLst>
          </p:cNvPr>
          <p:cNvSpPr txBox="1"/>
          <p:nvPr/>
        </p:nvSpPr>
        <p:spPr>
          <a:xfrm>
            <a:off x="807428" y="2415346"/>
            <a:ext cx="216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chemeClr val="bg1"/>
                </a:solidFill>
              </a:rPr>
              <a:t>Where we are going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13B7C7-7960-4F76-8704-2973E4259ADE}"/>
              </a:ext>
            </a:extLst>
          </p:cNvPr>
          <p:cNvSpPr txBox="1"/>
          <p:nvPr/>
        </p:nvSpPr>
        <p:spPr>
          <a:xfrm>
            <a:off x="505943" y="2753900"/>
            <a:ext cx="2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IGW, we are always moving forth, thinking about the long-term. We invest in our future giving you job security &amp; lots of opportunities to grow.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30F579-48AC-4013-9DAD-732B891B98FB}"/>
              </a:ext>
            </a:extLst>
          </p:cNvPr>
          <p:cNvCxnSpPr/>
          <p:nvPr/>
        </p:nvCxnSpPr>
        <p:spPr>
          <a:xfrm>
            <a:off x="964406" y="3365759"/>
            <a:ext cx="19800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2E12063-4EFA-4030-BA45-C059F253C8E9}"/>
              </a:ext>
            </a:extLst>
          </p:cNvPr>
          <p:cNvSpPr txBox="1"/>
          <p:nvPr/>
        </p:nvSpPr>
        <p:spPr>
          <a:xfrm>
            <a:off x="807428" y="3584245"/>
            <a:ext cx="216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chemeClr val="bg1"/>
                </a:solidFill>
              </a:rPr>
              <a:t>What we offer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64D936-9A7C-4DA8-8954-BF54C4410D4E}"/>
              </a:ext>
            </a:extLst>
          </p:cNvPr>
          <p:cNvSpPr txBox="1"/>
          <p:nvPr/>
        </p:nvSpPr>
        <p:spPr>
          <a:xfrm>
            <a:off x="505943" y="3922799"/>
            <a:ext cx="2767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Oostkamp is the head quarters of the industry division who focusses on the production of gears and prismatic parts. For you, that means working in a technical cordial &amp; informal atmosphere.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673750-BB5E-4A21-BF18-28F1259857F1}"/>
              </a:ext>
            </a:extLst>
          </p:cNvPr>
          <p:cNvCxnSpPr/>
          <p:nvPr/>
        </p:nvCxnSpPr>
        <p:spPr>
          <a:xfrm>
            <a:off x="964406" y="4612687"/>
            <a:ext cx="19800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841A1D9-C0A8-48A3-B583-61BFC6D9B98A}"/>
              </a:ext>
            </a:extLst>
          </p:cNvPr>
          <p:cNvSpPr txBox="1"/>
          <p:nvPr/>
        </p:nvSpPr>
        <p:spPr>
          <a:xfrm>
            <a:off x="807428" y="4796667"/>
            <a:ext cx="216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chemeClr val="bg1"/>
                </a:solidFill>
              </a:rPr>
              <a:t>Who we are looking for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0852AE-FD46-4D94-A38F-3FF32AE99D58}"/>
              </a:ext>
            </a:extLst>
          </p:cNvPr>
          <p:cNvSpPr txBox="1"/>
          <p:nvPr/>
        </p:nvSpPr>
        <p:spPr>
          <a:xfrm>
            <a:off x="398488" y="5609236"/>
            <a:ext cx="105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We are a human, but professional industrial holding. A worldwide force to reckon with and we like to keep our focus on what really matters</a:t>
            </a:r>
            <a:r>
              <a:rPr lang="en-US" sz="1200" baseline="30000" dirty="0">
                <a:solidFill>
                  <a:srgbClr val="000000"/>
                </a:solidFill>
                <a:latin typeface="Segoe UI Semilight" panose="020B0402040204020203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6E23-41E8-4D93-A354-388E58C8621A}"/>
              </a:ext>
            </a:extLst>
          </p:cNvPr>
          <p:cNvSpPr txBox="1"/>
          <p:nvPr/>
        </p:nvSpPr>
        <p:spPr>
          <a:xfrm>
            <a:off x="1492901" y="5609236"/>
            <a:ext cx="105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dare to take initiative &amp; make things happen by mixing a healthy dose of good old common sense with the newest insights.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60D40E-1989-4F2E-91FF-6E8ECDB23BDC}"/>
              </a:ext>
            </a:extLst>
          </p:cNvPr>
          <p:cNvSpPr txBox="1"/>
          <p:nvPr/>
        </p:nvSpPr>
        <p:spPr>
          <a:xfrm>
            <a:off x="2578860" y="5609236"/>
            <a:ext cx="105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We may be pretty laid back about some things but there is not one micron of leeway when it comes to the quality of our service and products.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FB7DEE-4635-46F1-B0D3-946C25EB61B7}"/>
              </a:ext>
            </a:extLst>
          </p:cNvPr>
          <p:cNvSpPr txBox="1"/>
          <p:nvPr/>
        </p:nvSpPr>
        <p:spPr>
          <a:xfrm>
            <a:off x="398488" y="5223103"/>
            <a:ext cx="105075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Open to </a:t>
            </a:r>
          </a:p>
          <a:p>
            <a:pPr algn="r"/>
            <a:r>
              <a:rPr lang="en-US" sz="1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everything</a:t>
            </a:r>
            <a:endParaRPr lang="en-US" sz="1050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E6B69B-D740-4775-8F67-B978154C2B2F}"/>
              </a:ext>
            </a:extLst>
          </p:cNvPr>
          <p:cNvSpPr txBox="1"/>
          <p:nvPr/>
        </p:nvSpPr>
        <p:spPr>
          <a:xfrm>
            <a:off x="1429069" y="5223103"/>
            <a:ext cx="105075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Above all </a:t>
            </a:r>
          </a:p>
          <a:p>
            <a:pPr algn="r"/>
            <a:r>
              <a:rPr lang="en-US" sz="1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doers</a:t>
            </a:r>
            <a:endParaRPr lang="en-US" sz="1050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8463D4-608C-4EEC-AC79-6F61F654BE9A}"/>
              </a:ext>
            </a:extLst>
          </p:cNvPr>
          <p:cNvSpPr txBox="1"/>
          <p:nvPr/>
        </p:nvSpPr>
        <p:spPr>
          <a:xfrm>
            <a:off x="2578860" y="5223103"/>
            <a:ext cx="105075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Proudly obsessed</a:t>
            </a:r>
            <a:endParaRPr lang="en-US" sz="1050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693FC0D-70CD-4C05-8D3A-7DAD9D9CD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4" y="4965849"/>
            <a:ext cx="773179" cy="7731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15EE0F8-5A96-4F14-9BC2-5A1C3AF36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4" y="4960878"/>
            <a:ext cx="773179" cy="7731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911C372-1C51-4F27-B93E-3979A0966D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07" y="5032864"/>
            <a:ext cx="695180" cy="69518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576CE19-7EA1-4FC1-A346-1051D103B44D}"/>
              </a:ext>
            </a:extLst>
          </p:cNvPr>
          <p:cNvCxnSpPr/>
          <p:nvPr/>
        </p:nvCxnSpPr>
        <p:spPr>
          <a:xfrm>
            <a:off x="964406" y="6899319"/>
            <a:ext cx="19800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CE5AADF-F6BD-427E-98FB-78E5475F479E}"/>
              </a:ext>
            </a:extLst>
          </p:cNvPr>
          <p:cNvSpPr txBox="1"/>
          <p:nvPr/>
        </p:nvSpPr>
        <p:spPr>
          <a:xfrm>
            <a:off x="807428" y="7083299"/>
            <a:ext cx="216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chemeClr val="bg1"/>
                </a:solidFill>
              </a:rPr>
              <a:t>Why you should join us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695E6B-22BF-46CC-A98C-3ADCF7801117}"/>
              </a:ext>
            </a:extLst>
          </p:cNvPr>
          <p:cNvSpPr txBox="1"/>
          <p:nvPr/>
        </p:nvSpPr>
        <p:spPr>
          <a:xfrm>
            <a:off x="378319" y="7417735"/>
            <a:ext cx="105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bold" panose="020B0702040204020203" pitchFamily="34" charset="0"/>
              </a:rPr>
              <a:t>Flexibility</a:t>
            </a:r>
            <a:endParaRPr lang="en-US" sz="1200" baseline="300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Are you an early bird or more like a real snoozer? Both are possible as you can start between 7h and 9h. It’s up to you!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A00A31-99C0-4642-9AA7-33CFFB5C8222}"/>
              </a:ext>
            </a:extLst>
          </p:cNvPr>
          <p:cNvSpPr txBox="1"/>
          <p:nvPr/>
        </p:nvSpPr>
        <p:spPr>
          <a:xfrm>
            <a:off x="365624" y="8602688"/>
            <a:ext cx="1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Opportunities</a:t>
            </a:r>
          </a:p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You receive the chance to learn, grow &amp; develop yourself.</a:t>
            </a:r>
            <a:endParaRPr lang="en-US" sz="1200" baseline="30000" dirty="0">
              <a:solidFill>
                <a:srgbClr val="000000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4BBCF1-1CC3-43DE-9892-BE5F29757AA5}"/>
              </a:ext>
            </a:extLst>
          </p:cNvPr>
          <p:cNvSpPr txBox="1"/>
          <p:nvPr/>
        </p:nvSpPr>
        <p:spPr>
          <a:xfrm>
            <a:off x="1528110" y="8602688"/>
            <a:ext cx="1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bold" panose="020B0702040204020203" pitchFamily="34" charset="0"/>
              </a:rPr>
              <a:t>Compensation</a:t>
            </a:r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 hospitalization insurance, group insurance, </a:t>
            </a:r>
          </a:p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competitive salary...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6EFBB7-0E7A-4988-9409-C274C3206A1A}"/>
              </a:ext>
            </a:extLst>
          </p:cNvPr>
          <p:cNvSpPr txBox="1"/>
          <p:nvPr/>
        </p:nvSpPr>
        <p:spPr>
          <a:xfrm>
            <a:off x="1528110" y="7440469"/>
            <a:ext cx="105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Passionate</a:t>
            </a:r>
          </a:p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People at IGW are proud about what they do, they will explain everything to you with </a:t>
            </a:r>
          </a:p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conviction.</a:t>
            </a:r>
            <a:endParaRPr lang="en-US" sz="1200" baseline="30000" dirty="0">
              <a:solidFill>
                <a:srgbClr val="000000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EB004C-09EB-4E4C-8653-3A28C4668B73}"/>
              </a:ext>
            </a:extLst>
          </p:cNvPr>
          <p:cNvSpPr txBox="1"/>
          <p:nvPr/>
        </p:nvSpPr>
        <p:spPr>
          <a:xfrm>
            <a:off x="2677901" y="7462789"/>
            <a:ext cx="105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bold" panose="020B0702040204020203" pitchFamily="34" charset="0"/>
              </a:rPr>
              <a:t>No traffic jams</a:t>
            </a:r>
          </a:p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Our plant is only one kilometer away from the highway in a traffic jam free</a:t>
            </a:r>
          </a:p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 environment.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020F0B-5793-4651-9788-AF20B89BE39C}"/>
              </a:ext>
            </a:extLst>
          </p:cNvPr>
          <p:cNvSpPr txBox="1"/>
          <p:nvPr/>
        </p:nvSpPr>
        <p:spPr>
          <a:xfrm>
            <a:off x="2677901" y="8620667"/>
            <a:ext cx="105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bold" panose="020B0702040204020203" pitchFamily="34" charset="0"/>
              </a:rPr>
              <a:t>Stronger together </a:t>
            </a:r>
          </a:p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 Semilight" panose="020B0402040204020203" pitchFamily="34" charset="0"/>
              </a:rPr>
              <a:t>You are not only part of a local entity. You’re part of a group, one big family who has each others back.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BB27A7-E55D-434E-AE18-B2784901327E}"/>
              </a:ext>
            </a:extLst>
          </p:cNvPr>
          <p:cNvCxnSpPr/>
          <p:nvPr/>
        </p:nvCxnSpPr>
        <p:spPr>
          <a:xfrm>
            <a:off x="915988" y="9610759"/>
            <a:ext cx="19800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08DED92-F75F-41D8-88B7-E7CF9877F3FE}"/>
              </a:ext>
            </a:extLst>
          </p:cNvPr>
          <p:cNvSpPr txBox="1"/>
          <p:nvPr/>
        </p:nvSpPr>
        <p:spPr>
          <a:xfrm>
            <a:off x="869600" y="9735534"/>
            <a:ext cx="216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chemeClr val="bg1"/>
                </a:solidFill>
              </a:rPr>
              <a:t>Interested?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AA79D8-7CE5-4551-B22B-E5B46EA05B9E}"/>
              </a:ext>
            </a:extLst>
          </p:cNvPr>
          <p:cNvSpPr txBox="1"/>
          <p:nvPr/>
        </p:nvSpPr>
        <p:spPr>
          <a:xfrm>
            <a:off x="2479819" y="9853770"/>
            <a:ext cx="12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Visit our career website https://careers.bmt.be/ or mail your cv to hr@igwpower.com</a:t>
            </a:r>
          </a:p>
        </p:txBody>
      </p:sp>
    </p:spTree>
    <p:extLst>
      <p:ext uri="{BB962C8B-B14F-4D97-AF65-F5344CB8AC3E}">
        <p14:creationId xmlns:p14="http://schemas.microsoft.com/office/powerpoint/2010/main" val="341186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dc01586-93ff-4089-b6fd-bcd0e5482f59" xsi:nil="true"/>
    <TaxCatchAll xmlns="482d57c7-a488-45c3-8cc0-1f8fa10f80bf" xsi:nil="true"/>
    <lcf76f155ced4ddcb4097134ff3c332f xmlns="cdc01586-93ff-4089-b6fd-bcd0e5482f5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93BA00588C044AF98B1C18C93148E" ma:contentTypeVersion="16" ma:contentTypeDescription="Create a new document." ma:contentTypeScope="" ma:versionID="263b3c2853a2f54dcb04e17db52f8a88">
  <xsd:schema xmlns:xsd="http://www.w3.org/2001/XMLSchema" xmlns:xs="http://www.w3.org/2001/XMLSchema" xmlns:p="http://schemas.microsoft.com/office/2006/metadata/properties" xmlns:ns2="cdc01586-93ff-4089-b6fd-bcd0e5482f59" xmlns:ns3="482d57c7-a488-45c3-8cc0-1f8fa10f80bf" targetNamespace="http://schemas.microsoft.com/office/2006/metadata/properties" ma:root="true" ma:fieldsID="fc2f0512d820a35e136a92eacdc8c73b" ns2:_="" ns3:_="">
    <xsd:import namespace="cdc01586-93ff-4089-b6fd-bcd0e5482f59"/>
    <xsd:import namespace="482d57c7-a488-45c3-8cc0-1f8fa10f80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01586-93ff-4089-b6fd-bcd0e5482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bf459e9-9bec-474a-b13b-6bc9cd6529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d57c7-a488-45c3-8cc0-1f8fa10f80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62542c-15e5-4daa-9306-0eeeb01bccbe}" ma:internalName="TaxCatchAll" ma:showField="CatchAllData" ma:web="482d57c7-a488-45c3-8cc0-1f8fa10f80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C4BA59-0DD7-4E26-922C-C75C1C4538C5}">
  <ds:schemaRefs>
    <ds:schemaRef ds:uri="http://purl.org/dc/dcmitype/"/>
    <ds:schemaRef ds:uri="http://purl.org/dc/elements/1.1/"/>
    <ds:schemaRef ds:uri="http://purl.org/dc/terms/"/>
    <ds:schemaRef ds:uri="482d57c7-a488-45c3-8cc0-1f8fa10f80bf"/>
    <ds:schemaRef ds:uri="http://schemas.microsoft.com/office/2006/documentManagement/types"/>
    <ds:schemaRef ds:uri="http://schemas.microsoft.com/office/infopath/2007/PartnerControls"/>
    <ds:schemaRef ds:uri="cdc01586-93ff-4089-b6fd-bcd0e5482f59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30553F-AD43-4345-AE91-A6F13B2C4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3DE884-373F-4745-AB38-7289BABD8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c01586-93ff-4089-b6fd-bcd0e5482f59"/>
    <ds:schemaRef ds:uri="482d57c7-a488-45c3-8cc0-1f8fa10f8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365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Semibold</vt:lpstr>
      <vt:lpstr>Segoe UI Semilight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Sticker</dc:creator>
  <cp:lastModifiedBy>Delphine Van De Steene</cp:lastModifiedBy>
  <cp:revision>6</cp:revision>
  <dcterms:created xsi:type="dcterms:W3CDTF">2021-11-12T08:51:24Z</dcterms:created>
  <dcterms:modified xsi:type="dcterms:W3CDTF">2023-01-08T15:38:49Z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0x0101004AB93BA00588C044AF98B1C18C93148E</vt:lpwstr>
  </property>
  <property fmtid="{D5CDD505-2E9C-101B-9397-08002B2CF9AE}" pid="3" name="Order">
    <vt:r8>109400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